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Shape 11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Shape 1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Shape 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2390266" y="3238450"/>
            <a:ext cx="6331500" cy="1241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hape 6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Shape 62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Shape 63"/>
          <p:cNvSpPr txBox="1"/>
          <p:nvPr>
            <p:ph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" name="Shape 18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" name="Shape 19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hape 2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Shape 23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" name="Shape 2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" name="Shape 2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2410112" y="1595775"/>
            <a:ext cx="6321600" cy="30023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hape 29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" name="Shape 30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" name="Shape 31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" name="Shape 3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2400302" y="1602675"/>
            <a:ext cx="3071400" cy="3002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2" type="body"/>
          </p:nvPr>
        </p:nvSpPr>
        <p:spPr>
          <a:xfrm>
            <a:off x="5650571" y="1602675"/>
            <a:ext cx="3071400" cy="3002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hape 4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319500" y="1846803"/>
            <a:ext cx="2808000" cy="2806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hape 4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" name="Shape 46"/>
          <p:cNvSpPr txBox="1"/>
          <p:nvPr>
            <p:ph type="title"/>
          </p:nvPr>
        </p:nvSpPr>
        <p:spPr>
          <a:xfrm>
            <a:off x="283103" y="712140"/>
            <a:ext cx="6244200" cy="3835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0" name="Shape 5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" name="Shape 51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subTitle"/>
          </p:nvPr>
        </p:nvSpPr>
        <p:spPr>
          <a:xfrm>
            <a:off x="265500" y="2735370"/>
            <a:ext cx="4045200" cy="1345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3" name="Shape 5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hape 56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" name="Shape 5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Shape 58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2410112" y="1595775"/>
            <a:ext cx="6321600" cy="3002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bit.ly/ArduinoWorkshopSlides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13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gif"/><Relationship Id="rId4" Type="http://schemas.openxmlformats.org/officeDocument/2006/relationships/image" Target="../media/image4.png"/><Relationship Id="rId5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6.png"/><Relationship Id="rId6" Type="http://schemas.openxmlformats.org/officeDocument/2006/relationships/image" Target="../media/image11.png"/><Relationship Id="rId7" Type="http://schemas.openxmlformats.org/officeDocument/2006/relationships/image" Target="../media/image1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A2C4C9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Arduino Workshop</a:t>
            </a:r>
          </a:p>
        </p:txBody>
      </p:sp>
      <p:sp>
        <p:nvSpPr>
          <p:cNvPr id="73" name="Shape 73"/>
          <p:cNvSpPr txBox="1"/>
          <p:nvPr>
            <p:ph idx="1" type="subTitle"/>
          </p:nvPr>
        </p:nvSpPr>
        <p:spPr>
          <a:xfrm>
            <a:off x="2371716" y="3525400"/>
            <a:ext cx="6331500" cy="1241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Hosted by: Gustavo Correa and Gian Ocampo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Location: Creat’R Lab @ UCR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Today’s Date: April 25th, 2017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Schedule: Weekly, 4/25/17 - 5/30/17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Slideshow link: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http://bit.ly/ArduinoWorkshopSlides</a:t>
            </a:r>
          </a:p>
        </p:txBody>
      </p:sp>
      <p:pic>
        <p:nvPicPr>
          <p:cNvPr id="74" name="Shape 74"/>
          <p:cNvPicPr preferRelativeResize="0"/>
          <p:nvPr/>
        </p:nvPicPr>
        <p:blipFill rotWithShape="1">
          <a:blip r:embed="rId4">
            <a:alphaModFix/>
          </a:blip>
          <a:srcRect b="16971" l="0" r="-1276" t="20266"/>
          <a:stretch/>
        </p:blipFill>
        <p:spPr>
          <a:xfrm>
            <a:off x="2371725" y="1458200"/>
            <a:ext cx="3505298" cy="178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Terminology</a:t>
            </a:r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2400262" y="1290975"/>
            <a:ext cx="6321600" cy="3002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“Sketch” - program that runs on the board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“Pin” - input or output connect to something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n" sz="2400"/>
              <a:t>ex) Output to an LED, input from a switch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“Digital” - 1 is High, 0 is Low</a:t>
            </a:r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lang="en" sz="2400"/>
              <a:t>“Analog” - range of values (0 - 255 typically)</a:t>
            </a:r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800" y="575949"/>
            <a:ext cx="1867749" cy="153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Hardware parts of an Arduino</a:t>
            </a:r>
          </a:p>
        </p:txBody>
      </p:sp>
      <p:pic>
        <p:nvPicPr>
          <p:cNvPr id="158" name="Shape 158"/>
          <p:cNvPicPr preferRelativeResize="0"/>
          <p:nvPr/>
        </p:nvPicPr>
        <p:blipFill rotWithShape="1">
          <a:blip r:embed="rId3">
            <a:alphaModFix/>
          </a:blip>
          <a:srcRect b="4416" l="2677" r="2020" t="27324"/>
          <a:stretch/>
        </p:blipFill>
        <p:spPr>
          <a:xfrm>
            <a:off x="1048675" y="1351700"/>
            <a:ext cx="6555150" cy="35250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/>
          <p:nvPr/>
        </p:nvSpPr>
        <p:spPr>
          <a:xfrm>
            <a:off x="795875" y="1948125"/>
            <a:ext cx="2173800" cy="724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3953600" y="1223625"/>
            <a:ext cx="2662800" cy="724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5828425" y="1817450"/>
            <a:ext cx="1857000" cy="791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5957075" y="2609150"/>
            <a:ext cx="1098900" cy="591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2910300" y="4157575"/>
            <a:ext cx="1506900" cy="512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is a Breadboard?</a:t>
            </a:r>
          </a:p>
        </p:txBody>
      </p:sp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4950" y="1051175"/>
            <a:ext cx="4909925" cy="393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/>
        </p:nvSpPr>
        <p:spPr>
          <a:xfrm>
            <a:off x="303300" y="411575"/>
            <a:ext cx="85206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Wiring</a:t>
            </a:r>
          </a:p>
        </p:txBody>
      </p:sp>
      <p:pic>
        <p:nvPicPr>
          <p:cNvPr id="175" name="Shape 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8149" y="772125"/>
            <a:ext cx="6415799" cy="431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500" y="2064600"/>
            <a:ext cx="2095462" cy="221420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/>
        </p:nvSpPr>
        <p:spPr>
          <a:xfrm>
            <a:off x="2684600" y="3896225"/>
            <a:ext cx="1104600" cy="46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Long end</a:t>
            </a:r>
          </a:p>
        </p:txBody>
      </p:sp>
      <p:sp>
        <p:nvSpPr>
          <p:cNvPr id="178" name="Shape 178"/>
          <p:cNvSpPr txBox="1"/>
          <p:nvPr/>
        </p:nvSpPr>
        <p:spPr>
          <a:xfrm>
            <a:off x="2825100" y="2064600"/>
            <a:ext cx="1104600" cy="46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Short end</a:t>
            </a:r>
          </a:p>
        </p:txBody>
      </p:sp>
      <p:cxnSp>
        <p:nvCxnSpPr>
          <p:cNvPr id="179" name="Shape 179"/>
          <p:cNvCxnSpPr/>
          <p:nvPr/>
        </p:nvCxnSpPr>
        <p:spPr>
          <a:xfrm>
            <a:off x="3409200" y="2553925"/>
            <a:ext cx="178200" cy="439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80" name="Shape 180"/>
          <p:cNvCxnSpPr/>
          <p:nvPr/>
        </p:nvCxnSpPr>
        <p:spPr>
          <a:xfrm flipH="1" rot="10800000">
            <a:off x="3278525" y="3266525"/>
            <a:ext cx="285000" cy="629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 b="22419" l="0" r="-1605" t="19498"/>
          <a:stretch/>
        </p:blipFill>
        <p:spPr>
          <a:xfrm>
            <a:off x="1141199" y="689324"/>
            <a:ext cx="6185200" cy="38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487" y="104875"/>
            <a:ext cx="362902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A2C4C9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What’s going on in the code??</a:t>
            </a:r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4372" y="646650"/>
            <a:ext cx="1178848" cy="96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22" y="3595275"/>
            <a:ext cx="1178848" cy="96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350" y="152400"/>
            <a:ext cx="60421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0925" y="205425"/>
            <a:ext cx="60421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A2C4C9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are variables?</a:t>
            </a:r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4372" y="646650"/>
            <a:ext cx="1178848" cy="96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22" y="3595275"/>
            <a:ext cx="1178848" cy="96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2561400" y="556625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About me!</a:t>
            </a:r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2410112" y="1595775"/>
            <a:ext cx="6321600" cy="3002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My name is Gian Ocampo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3rd Year Computer Engineering student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 love Pineapple on Pizza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Micromouse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Next Year’s Robotics Coordinator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JOIN MICROMOUSE!!!!!</a:t>
            </a:r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975" y="951225"/>
            <a:ext cx="2105313" cy="2807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525" y="862012"/>
            <a:ext cx="6076950" cy="34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Shape 224"/>
          <p:cNvPicPr preferRelativeResize="0"/>
          <p:nvPr/>
        </p:nvPicPr>
        <p:blipFill rotWithShape="1">
          <a:blip r:embed="rId3">
            <a:alphaModFix/>
          </a:blip>
          <a:srcRect b="52484" l="45180" r="8542" t="31904"/>
          <a:stretch/>
        </p:blipFill>
        <p:spPr>
          <a:xfrm>
            <a:off x="2586068" y="3021500"/>
            <a:ext cx="4218900" cy="1139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Parts to a variable</a:t>
            </a:r>
          </a:p>
        </p:txBody>
      </p:sp>
      <p:sp>
        <p:nvSpPr>
          <p:cNvPr id="226" name="Shape 226"/>
          <p:cNvSpPr txBox="1"/>
          <p:nvPr/>
        </p:nvSpPr>
        <p:spPr>
          <a:xfrm>
            <a:off x="907775" y="1782425"/>
            <a:ext cx="17427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Data type </a:t>
            </a:r>
          </a:p>
        </p:txBody>
      </p:sp>
      <p:cxnSp>
        <p:nvCxnSpPr>
          <p:cNvPr id="227" name="Shape 227"/>
          <p:cNvCxnSpPr>
            <a:stCxn id="226" idx="2"/>
          </p:cNvCxnSpPr>
          <p:nvPr/>
        </p:nvCxnSpPr>
        <p:spPr>
          <a:xfrm>
            <a:off x="1779125" y="2422025"/>
            <a:ext cx="844800" cy="732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8" name="Shape 228"/>
          <p:cNvCxnSpPr>
            <a:stCxn id="224" idx="1"/>
          </p:cNvCxnSpPr>
          <p:nvPr/>
        </p:nvCxnSpPr>
        <p:spPr>
          <a:xfrm>
            <a:off x="2586068" y="3591349"/>
            <a:ext cx="6342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oval"/>
            <a:tailEnd len="lg" w="lg" type="none"/>
          </a:ln>
        </p:spPr>
      </p:cxnSp>
      <p:sp>
        <p:nvSpPr>
          <p:cNvPr id="229" name="Shape 229"/>
          <p:cNvSpPr txBox="1"/>
          <p:nvPr/>
        </p:nvSpPr>
        <p:spPr>
          <a:xfrm>
            <a:off x="2756450" y="1782425"/>
            <a:ext cx="25311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Variable Name </a:t>
            </a:r>
          </a:p>
        </p:txBody>
      </p:sp>
      <p:cxnSp>
        <p:nvCxnSpPr>
          <p:cNvPr id="230" name="Shape 230"/>
          <p:cNvCxnSpPr/>
          <p:nvPr/>
        </p:nvCxnSpPr>
        <p:spPr>
          <a:xfrm flipH="1">
            <a:off x="3601325" y="2292625"/>
            <a:ext cx="162300" cy="9609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31" name="Shape 231"/>
          <p:cNvCxnSpPr/>
          <p:nvPr/>
        </p:nvCxnSpPr>
        <p:spPr>
          <a:xfrm>
            <a:off x="3520343" y="3591349"/>
            <a:ext cx="634200" cy="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lg" w="lg" type="oval"/>
            <a:tailEnd len="lg" w="lg" type="none"/>
          </a:ln>
        </p:spPr>
      </p:cxnSp>
      <p:sp>
        <p:nvSpPr>
          <p:cNvPr id="232" name="Shape 232"/>
          <p:cNvSpPr txBox="1"/>
          <p:nvPr/>
        </p:nvSpPr>
        <p:spPr>
          <a:xfrm>
            <a:off x="5135200" y="1895075"/>
            <a:ext cx="25311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Value</a:t>
            </a:r>
          </a:p>
        </p:txBody>
      </p:sp>
      <p:cxnSp>
        <p:nvCxnSpPr>
          <p:cNvPr id="233" name="Shape 233"/>
          <p:cNvCxnSpPr/>
          <p:nvPr/>
        </p:nvCxnSpPr>
        <p:spPr>
          <a:xfrm flipH="1">
            <a:off x="5065550" y="2464900"/>
            <a:ext cx="354600" cy="7887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34" name="Shape 234"/>
          <p:cNvCxnSpPr/>
          <p:nvPr/>
        </p:nvCxnSpPr>
        <p:spPr>
          <a:xfrm>
            <a:off x="4500993" y="3591349"/>
            <a:ext cx="6342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oval"/>
            <a:tailEnd len="lg" w="lg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A2C4C9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are functions?</a:t>
            </a:r>
          </a:p>
        </p:txBody>
      </p:sp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4372" y="646650"/>
            <a:ext cx="1178848" cy="96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22" y="3595275"/>
            <a:ext cx="1178848" cy="96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Parts to a function</a:t>
            </a:r>
          </a:p>
        </p:txBody>
      </p:sp>
      <p:pic>
        <p:nvPicPr>
          <p:cNvPr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8400" y="1381300"/>
            <a:ext cx="6510400" cy="286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350" y="152400"/>
            <a:ext cx="604215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0620" y="0"/>
            <a:ext cx="642275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0620" y="0"/>
            <a:ext cx="642275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A2C4C9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Using a Button to Turn on an LED</a:t>
            </a:r>
          </a:p>
        </p:txBody>
      </p:sp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4372" y="646650"/>
            <a:ext cx="1178848" cy="96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22" y="3595275"/>
            <a:ext cx="1178848" cy="96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Wiring</a:t>
            </a:r>
          </a:p>
        </p:txBody>
      </p:sp>
      <p:pic>
        <p:nvPicPr>
          <p:cNvPr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325" y="1387500"/>
            <a:ext cx="9087974" cy="352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code!</a:t>
            </a:r>
          </a:p>
        </p:txBody>
      </p:sp>
      <p:pic>
        <p:nvPicPr>
          <p:cNvPr descr="Screen Shot 2017-05-01 at 7.35.40 PM.png"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5125" y="258025"/>
            <a:ext cx="5388799" cy="46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A2C4C9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Infrared Emitter/Sensor Project!</a:t>
            </a:r>
          </a:p>
        </p:txBody>
      </p:sp>
      <p:pic>
        <p:nvPicPr>
          <p:cNvPr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4372" y="646650"/>
            <a:ext cx="1178848" cy="96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22" y="3595275"/>
            <a:ext cx="1178848" cy="96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Wiring</a:t>
            </a:r>
          </a:p>
        </p:txBody>
      </p:sp>
      <p:pic>
        <p:nvPicPr>
          <p:cNvPr descr="Phototransistor.png"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8522" y="278000"/>
            <a:ext cx="6579073" cy="45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Shape 287"/>
          <p:cNvSpPr txBox="1"/>
          <p:nvPr/>
        </p:nvSpPr>
        <p:spPr>
          <a:xfrm>
            <a:off x="2188825" y="632875"/>
            <a:ext cx="2009100" cy="46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Long</a:t>
            </a:r>
            <a:r>
              <a:rPr lang="en">
                <a:solidFill>
                  <a:srgbClr val="FF0000"/>
                </a:solidFill>
              </a:rPr>
              <a:t> end (with bent)</a:t>
            </a:r>
          </a:p>
        </p:txBody>
      </p:sp>
      <p:cxnSp>
        <p:nvCxnSpPr>
          <p:cNvPr id="288" name="Shape 288"/>
          <p:cNvCxnSpPr/>
          <p:nvPr/>
        </p:nvCxnSpPr>
        <p:spPr>
          <a:xfrm>
            <a:off x="2772925" y="1122200"/>
            <a:ext cx="178200" cy="439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89" name="Shape 289"/>
          <p:cNvSpPr txBox="1"/>
          <p:nvPr/>
        </p:nvSpPr>
        <p:spPr>
          <a:xfrm>
            <a:off x="2013000" y="2685375"/>
            <a:ext cx="1104600" cy="46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Short</a:t>
            </a:r>
            <a:r>
              <a:rPr lang="en">
                <a:solidFill>
                  <a:srgbClr val="FF0000"/>
                </a:solidFill>
              </a:rPr>
              <a:t> end</a:t>
            </a:r>
          </a:p>
        </p:txBody>
      </p:sp>
      <p:cxnSp>
        <p:nvCxnSpPr>
          <p:cNvPr id="290" name="Shape 290"/>
          <p:cNvCxnSpPr>
            <a:stCxn id="289" idx="0"/>
          </p:cNvCxnSpPr>
          <p:nvPr/>
        </p:nvCxnSpPr>
        <p:spPr>
          <a:xfrm flipH="1" rot="10800000">
            <a:off x="2565300" y="2200575"/>
            <a:ext cx="483600" cy="484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91" name="Shape 291"/>
          <p:cNvSpPr txBox="1"/>
          <p:nvPr/>
        </p:nvSpPr>
        <p:spPr>
          <a:xfrm>
            <a:off x="123725" y="1237250"/>
            <a:ext cx="1555500" cy="29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Long end is positive (+)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Short end is negative (-)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Overview</a:t>
            </a: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2410112" y="1595775"/>
            <a:ext cx="6321600" cy="3002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Workshop Update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What is Arduino??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What can you do with Arduino?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Review of last workshop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Using a Button to control LED brightness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Using Infrared Emitter/Sensor to control LED brightness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Challenge Activity!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code!</a:t>
            </a:r>
          </a:p>
        </p:txBody>
      </p:sp>
      <p:pic>
        <p:nvPicPr>
          <p:cNvPr descr="Screen Shot 2017-05-01 at 7.59.32 PM.png" id="297" name="Shape 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875" y="222600"/>
            <a:ext cx="5198425" cy="469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A2C4C9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MINIPROJECT !!!</a:t>
            </a:r>
          </a:p>
        </p:txBody>
      </p:sp>
      <p:pic>
        <p:nvPicPr>
          <p:cNvPr id="303" name="Shape 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4372" y="646650"/>
            <a:ext cx="1178848" cy="96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Shape 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22" y="3595275"/>
            <a:ext cx="1178848" cy="96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Project Description</a:t>
            </a:r>
          </a:p>
        </p:txBody>
      </p:sp>
      <p:sp>
        <p:nvSpPr>
          <p:cNvPr id="310" name="Shape 310"/>
          <p:cNvSpPr txBox="1"/>
          <p:nvPr/>
        </p:nvSpPr>
        <p:spPr>
          <a:xfrm>
            <a:off x="109899" y="1237200"/>
            <a:ext cx="82257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65100" lvl="0" marL="228600" rtl="0">
              <a:lnSpc>
                <a:spcPct val="120000"/>
              </a:lnSpc>
              <a:spcBef>
                <a:spcPts val="1000"/>
              </a:spcBef>
              <a:buClr>
                <a:srgbClr val="000000"/>
              </a:buClr>
              <a:buSzPct val="100000"/>
              <a:buChar char="•"/>
            </a:pPr>
            <a:r>
              <a:rPr lang="en" sz="3000">
                <a:latin typeface="Questrial"/>
                <a:ea typeface="Questrial"/>
                <a:cs typeface="Questrial"/>
                <a:sym typeface="Questrial"/>
              </a:rPr>
              <a:t>Write a sketch to decrement LED brightness with a button</a:t>
            </a:r>
          </a:p>
          <a:p>
            <a:pPr indent="-165100" lvl="0" marL="228600" rtl="0">
              <a:lnSpc>
                <a:spcPct val="120000"/>
              </a:lnSpc>
              <a:spcBef>
                <a:spcPts val="1000"/>
              </a:spcBef>
              <a:buClr>
                <a:srgbClr val="000000"/>
              </a:buClr>
              <a:buSzPct val="100000"/>
              <a:buChar char="•"/>
            </a:pPr>
            <a:r>
              <a:rPr lang="en" sz="3000">
                <a:latin typeface="Questrial"/>
                <a:ea typeface="Questrial"/>
                <a:cs typeface="Questrial"/>
                <a:sym typeface="Questrial"/>
              </a:rPr>
              <a:t>Put the code in a function</a:t>
            </a:r>
          </a:p>
          <a:p>
            <a:pPr indent="-165100" lvl="0" marL="228600" rtl="0">
              <a:lnSpc>
                <a:spcPct val="12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Questrial"/>
              <a:buChar char="•"/>
            </a:pPr>
            <a:r>
              <a:rPr lang="en" sz="3000">
                <a:latin typeface="Questrial"/>
                <a:ea typeface="Questrial"/>
                <a:cs typeface="Questrial"/>
                <a:sym typeface="Questrial"/>
              </a:rPr>
              <a:t>Call the function in the void loop() function</a:t>
            </a:r>
          </a:p>
          <a:p>
            <a:pPr indent="-165100" lvl="0" marL="228600" rtl="0">
              <a:lnSpc>
                <a:spcPct val="12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Questrial"/>
              <a:buChar char="•"/>
            </a:pPr>
            <a:r>
              <a:rPr lang="en" sz="3000">
                <a:latin typeface="Questrial"/>
                <a:ea typeface="Questrial"/>
                <a:cs typeface="Questrial"/>
                <a:sym typeface="Questrial"/>
              </a:rPr>
              <a:t>Let’s go to the Arduino IDE!</a:t>
            </a:r>
          </a:p>
          <a:p>
            <a:pPr indent="-11176" lvl="0" marL="36576" rtl="0">
              <a:lnSpc>
                <a:spcPct val="120000"/>
              </a:lnSpc>
              <a:spcBef>
                <a:spcPts val="1000"/>
              </a:spcBef>
              <a:buNone/>
            </a:pPr>
            <a:r>
              <a:t/>
            </a:r>
            <a:endParaRPr sz="3000">
              <a:latin typeface="Questrial"/>
              <a:ea typeface="Questrial"/>
              <a:cs typeface="Questrial"/>
              <a:sym typeface="Questrial"/>
            </a:endParaRPr>
          </a:p>
          <a:p>
            <a:pPr indent="-38100" lvl="0" marL="228600" rtl="0">
              <a:lnSpc>
                <a:spcPct val="120000"/>
              </a:lnSpc>
              <a:spcBef>
                <a:spcPts val="1000"/>
              </a:spcBef>
              <a:buNone/>
            </a:pPr>
            <a:r>
              <a:t/>
            </a:r>
            <a:endParaRPr sz="3000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A2C4C9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Done!!!</a:t>
            </a:r>
          </a:p>
        </p:txBody>
      </p:sp>
      <p:sp>
        <p:nvSpPr>
          <p:cNvPr id="316" name="Shape 316"/>
          <p:cNvSpPr txBox="1"/>
          <p:nvPr>
            <p:ph idx="1" type="subTitle"/>
          </p:nvPr>
        </p:nvSpPr>
        <p:spPr>
          <a:xfrm>
            <a:off x="2371716" y="2794050"/>
            <a:ext cx="6331500" cy="1241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Next workshop date: </a:t>
            </a:r>
          </a:p>
          <a:p>
            <a:pPr lvl="0">
              <a:spcBef>
                <a:spcPts val="0"/>
              </a:spcBef>
              <a:buNone/>
            </a:pPr>
            <a:r>
              <a:rPr lang="en" sz="3000"/>
              <a:t>Tuesday May 9th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Thanks for coming!!!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Workshop Update</a:t>
            </a:r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3080625" y="1595775"/>
            <a:ext cx="5651100" cy="30024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b="1" lang="en"/>
              <a:t>For next week's workshop we are going to have “open hours”!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en"/>
              <a:t>We will be demoing new sensors at the beginning of the workshop 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en"/>
              <a:t>Feel free to borrow any of the equipment and create a project during open hours</a:t>
            </a:r>
          </a:p>
          <a:p>
            <a:pPr indent="-228600" lvl="0" marL="457200">
              <a:spcBef>
                <a:spcPts val="0"/>
              </a:spcBef>
            </a:pPr>
            <a:r>
              <a:rPr b="1" lang="en"/>
              <a:t>Or come in with an idea or project that you need help with!</a:t>
            </a:r>
          </a:p>
        </p:txBody>
      </p:sp>
      <p:pic>
        <p:nvPicPr>
          <p:cNvPr id="94" name="Shape 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200" y="1728149"/>
            <a:ext cx="2621100" cy="183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A2C4C9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Sooo what can I do with it??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4372" y="646650"/>
            <a:ext cx="1178848" cy="96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22" y="3595275"/>
            <a:ext cx="1178848" cy="96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can you do with Arduino?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719350" y="2802700"/>
            <a:ext cx="23703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Robots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256411" y="4112975"/>
            <a:ext cx="21447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Hackathon projects</a:t>
            </a:r>
          </a:p>
        </p:txBody>
      </p:sp>
      <p:pic>
        <p:nvPicPr>
          <p:cNvPr descr="1.jpg"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075" y="1479899"/>
            <a:ext cx="1601374" cy="218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6374" y="1792450"/>
            <a:ext cx="2770851" cy="15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0387" y="1391999"/>
            <a:ext cx="2359524" cy="235952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/>
          <p:nvPr/>
        </p:nvSpPr>
        <p:spPr>
          <a:xfrm>
            <a:off x="3441100" y="4112975"/>
            <a:ext cx="16014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Class Projects</a:t>
            </a:r>
          </a:p>
        </p:txBody>
      </p:sp>
      <p:sp>
        <p:nvSpPr>
          <p:cNvPr id="113" name="Shape 113"/>
          <p:cNvSpPr txBox="1"/>
          <p:nvPr/>
        </p:nvSpPr>
        <p:spPr>
          <a:xfrm>
            <a:off x="6533559" y="4112975"/>
            <a:ext cx="17532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Interactive Art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else can you do with Arduino??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7869" y="1411912"/>
            <a:ext cx="1855746" cy="231967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 txBox="1"/>
          <p:nvPr/>
        </p:nvSpPr>
        <p:spPr>
          <a:xfrm>
            <a:off x="6294575" y="4092325"/>
            <a:ext cx="24897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Internet of Things and Home Automation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x="3250600" y="4257150"/>
            <a:ext cx="23703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Costumes/Wearables</a:t>
            </a:r>
          </a:p>
        </p:txBody>
      </p:sp>
      <p:sp>
        <p:nvSpPr>
          <p:cNvPr id="122" name="Shape 122"/>
          <p:cNvSpPr txBox="1"/>
          <p:nvPr/>
        </p:nvSpPr>
        <p:spPr>
          <a:xfrm>
            <a:off x="474725" y="4257150"/>
            <a:ext cx="23703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Robots - Micromouse</a:t>
            </a:r>
          </a:p>
        </p:txBody>
      </p:sp>
      <p:pic>
        <p:nvPicPr>
          <p:cNvPr id="123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0622" y="1627650"/>
            <a:ext cx="2517600" cy="18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300" y="1388137"/>
            <a:ext cx="3156299" cy="236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Connect the Arduino to more things to make more cool stuff! </a:t>
            </a:r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6225" y="1051174"/>
            <a:ext cx="2339750" cy="114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5649" y="1866075"/>
            <a:ext cx="1852500" cy="12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687" y="3532734"/>
            <a:ext cx="2140775" cy="1427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25900" y="2481924"/>
            <a:ext cx="2509476" cy="1792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" name="Shape 134"/>
          <p:cNvCxnSpPr>
            <a:stCxn id="131" idx="3"/>
          </p:cNvCxnSpPr>
          <p:nvPr/>
        </p:nvCxnSpPr>
        <p:spPr>
          <a:xfrm>
            <a:off x="2168149" y="2512875"/>
            <a:ext cx="1307399" cy="501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5" name="Shape 135"/>
          <p:cNvCxnSpPr/>
          <p:nvPr/>
        </p:nvCxnSpPr>
        <p:spPr>
          <a:xfrm flipH="1" rot="10800000">
            <a:off x="2233924" y="3449987"/>
            <a:ext cx="1273199" cy="516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36" name="Shape 1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45449" y="2451750"/>
            <a:ext cx="1852500" cy="18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/>
          <p:nvPr/>
        </p:nvSpPr>
        <p:spPr>
          <a:xfrm>
            <a:off x="6254150" y="2910450"/>
            <a:ext cx="891300" cy="935100"/>
          </a:xfrm>
          <a:prstGeom prst="mathPlus">
            <a:avLst>
              <a:gd fmla="val 23520" name="adj1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38" name="Shape 138"/>
          <p:cNvSpPr txBox="1"/>
          <p:nvPr/>
        </p:nvSpPr>
        <p:spPr>
          <a:xfrm>
            <a:off x="3784575" y="4558350"/>
            <a:ext cx="50394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Make a smart mirror to control a  toaster !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A2C4C9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Review!</a:t>
            </a:r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4372" y="646650"/>
            <a:ext cx="1178848" cy="96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22" y="3595275"/>
            <a:ext cx="1178848" cy="96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-2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